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4" r:id="rId3"/>
    <p:sldId id="324" r:id="rId4"/>
    <p:sldId id="322" r:id="rId5"/>
    <p:sldId id="323" r:id="rId6"/>
    <p:sldId id="339" r:id="rId7"/>
    <p:sldId id="338" r:id="rId8"/>
    <p:sldId id="326" r:id="rId9"/>
    <p:sldId id="340" r:id="rId10"/>
    <p:sldId id="321" r:id="rId11"/>
  </p:sldIdLst>
  <p:sldSz cx="9144000" cy="6858000" type="screen4x3"/>
  <p:notesSz cx="6797675" cy="9874250"/>
  <p:defaultTextStyle>
    <a:defPPr>
      <a:defRPr lang="it-IT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33CC"/>
    <a:srgbClr val="FFFF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>
        <p:scale>
          <a:sx n="70" d="100"/>
          <a:sy n="70" d="100"/>
        </p:scale>
        <p:origin x="-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58341F53-C6F2-4FD0-95B8-0046663208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07026-071C-483D-B250-AA13482DC5C0}" type="datetimeFigureOut">
              <a:rPr lang="it-IT" smtClean="0"/>
              <a:pPr/>
              <a:t>25/10/2013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0C191-1CC5-419F-B135-4D8DD682570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F65B-6C1E-4EDF-82D2-59A93BCEB3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C1ABE-8962-4898-A8B2-72216A6901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72300" y="6350"/>
            <a:ext cx="2171700" cy="61198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350"/>
            <a:ext cx="6362700" cy="6119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28421-7A6B-44A7-97F9-30B6D83C39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7C4CD-9F95-424C-85D1-6C76933D98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4CE9-D491-4DD3-91C1-01F4245224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AD0F2-A44D-4759-AEC0-359FA867D8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9DDF0-492F-4FA4-8D58-B9F7A3DC04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405E-4212-44D0-8E5B-7577D13F92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56DE-5953-4D39-9F39-016310807E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CABA-706B-489D-BAC2-632324C19B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52EB6-582C-49C7-8324-10831DCC9F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6350"/>
            <a:ext cx="8243887" cy="830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453188"/>
            <a:ext cx="194468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24625"/>
            <a:ext cx="4608512" cy="3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it-IT"/>
              <a:t>   Prof. Roberto Camagni  – Politecnico di Milano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23288" y="6453188"/>
            <a:ext cx="369887" cy="268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76D3C930-609B-4DDF-B8B8-887C1B6304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250825" y="6453188"/>
            <a:ext cx="8642350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031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8636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   Prof. Roberto Camagni  – Politecnico di Milano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836613"/>
            <a:ext cx="8280400" cy="5184775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dirty="0" err="1" smtClean="0"/>
              <a:t>XXVIII</a:t>
            </a:r>
            <a:r>
              <a:rPr lang="it-IT" sz="2400" dirty="0" smtClean="0"/>
              <a:t> Congresso</a:t>
            </a:r>
            <a:br>
              <a:rPr lang="it-IT" sz="2400" dirty="0" smtClean="0"/>
            </a:br>
            <a:r>
              <a:rPr lang="it-IT" sz="2400" dirty="0" smtClean="0"/>
              <a:t>INU – Istituto Nazionale di Urbanistica</a:t>
            </a:r>
            <a:br>
              <a:rPr lang="it-IT" sz="2400" dirty="0" smtClean="0"/>
            </a:br>
            <a:r>
              <a:rPr lang="it-IT" sz="2400" dirty="0" smtClean="0"/>
              <a:t>“Città come motore di sviluppo del Paese”</a:t>
            </a:r>
            <a:br>
              <a:rPr lang="it-IT" sz="2400" dirty="0" smtClean="0"/>
            </a:br>
            <a:r>
              <a:rPr lang="it-IT" sz="2400" dirty="0" smtClean="0"/>
              <a:t>Salerno, Palazzo di Città, 24-26 ottobre 2013</a:t>
            </a:r>
            <a:br>
              <a:rPr lang="it-IT" sz="2400" dirty="0" smtClean="0"/>
            </a:br>
            <a:endParaRPr lang="it-IT" sz="2400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14348" y="4929198"/>
            <a:ext cx="7777163" cy="11525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it-IT" sz="2000" b="1" i="1" dirty="0" smtClean="0">
                <a:solidFill>
                  <a:schemeClr val="bg1"/>
                </a:solidFill>
              </a:rPr>
              <a:t>La rendita fondiaria/immobiliare a Roma: 6 studi di caso</a:t>
            </a:r>
          </a:p>
          <a:p>
            <a:pPr algn="l" eaLnBrk="1" hangingPunct="1"/>
            <a:r>
              <a:rPr lang="it-IT" sz="2000" b="1" i="1" dirty="0" smtClean="0">
                <a:solidFill>
                  <a:schemeClr val="bg1"/>
                </a:solidFill>
              </a:rPr>
              <a:t>Daniel Modigliani - INU  Lazio</a:t>
            </a:r>
          </a:p>
          <a:p>
            <a:pPr algn="l" eaLnBrk="1" hangingPunct="1"/>
            <a:r>
              <a:rPr lang="it-IT" sz="2000" b="1" i="1" dirty="0" smtClean="0">
                <a:solidFill>
                  <a:schemeClr val="bg1"/>
                </a:solidFill>
              </a:rPr>
              <a:t>Roberto </a:t>
            </a:r>
            <a:r>
              <a:rPr lang="it-IT" sz="2000" b="1" i="1" dirty="0" err="1" smtClean="0">
                <a:solidFill>
                  <a:schemeClr val="bg1"/>
                </a:solidFill>
              </a:rPr>
              <a:t>Camagni</a:t>
            </a:r>
            <a:r>
              <a:rPr lang="it-IT" sz="2000" b="1" i="1" dirty="0" smtClean="0">
                <a:solidFill>
                  <a:schemeClr val="bg1"/>
                </a:solidFill>
              </a:rPr>
              <a:t> – Politecnico di Milano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smtClean="0"/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GRAZIE per l’ATTENZIONE!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Come finanziare le città (metropolitane)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4525963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Crescente attenzione internazionale per la </a:t>
            </a:r>
            <a:r>
              <a:rPr lang="it-IT" sz="2000" b="1" dirty="0" smtClean="0"/>
              <a:t>tassazione dei plusvalori da trasformazione urbana, </a:t>
            </a:r>
            <a:r>
              <a:rPr lang="it-IT" sz="2000" dirty="0" smtClean="0"/>
              <a:t>al fine di finanziare investimenti, manutenzione e servizi urbani: </a:t>
            </a:r>
            <a:r>
              <a:rPr lang="it-IT" sz="2000" b="1" dirty="0" smtClean="0"/>
              <a:t>UN HABITAT, Banca Mondiale, …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Crescente ricorso (Brasile, Colombia, Argentina, Messico, India, </a:t>
            </a:r>
            <a:r>
              <a:rPr lang="it-IT" sz="2000" dirty="0" err="1" smtClean="0"/>
              <a:t>UK…</a:t>
            </a:r>
            <a:r>
              <a:rPr lang="it-IT" sz="2000" dirty="0" smtClean="0"/>
              <a:t>) a:</a:t>
            </a:r>
          </a:p>
          <a:p>
            <a:r>
              <a:rPr lang="it-IT" sz="2000" dirty="0" smtClean="0"/>
              <a:t>Cattura di plusvalori creati dall’azione pubblica (</a:t>
            </a:r>
            <a:r>
              <a:rPr lang="it-IT" sz="2000" i="1" dirty="0" err="1" smtClean="0"/>
              <a:t>land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value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recapture</a:t>
            </a:r>
            <a:r>
              <a:rPr lang="it-IT" sz="2000" dirty="0" smtClean="0"/>
              <a:t>)</a:t>
            </a:r>
          </a:p>
          <a:p>
            <a:r>
              <a:rPr lang="it-IT" sz="2000" dirty="0" smtClean="0"/>
              <a:t>Tassazione della rendita da trasformazione (</a:t>
            </a:r>
            <a:r>
              <a:rPr lang="it-IT" sz="2000" i="1" dirty="0" err="1" smtClean="0"/>
              <a:t>land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value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sharing</a:t>
            </a:r>
            <a:r>
              <a:rPr lang="it-IT" sz="2000" dirty="0" smtClean="0"/>
              <a:t>)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es-ES" sz="2000" i="1" dirty="0" smtClean="0"/>
              <a:t>“La comunidad parteciparà en las plusvalias que genere la acciòn urbanistica de los entes publicos” (art. 47 della Constituciòn spagnola del 1978).</a:t>
            </a:r>
          </a:p>
          <a:p>
            <a:pPr>
              <a:buNone/>
            </a:pPr>
            <a:r>
              <a:rPr lang="es-ES" sz="2000" i="1" dirty="0" smtClean="0"/>
              <a:t>“Nessun arricchimento senza giusta causa” (molte Costituzioni latino-americane</a:t>
            </a:r>
          </a:p>
          <a:p>
            <a:pPr>
              <a:buNone/>
            </a:pPr>
            <a:endParaRPr lang="es-ES" sz="2000" i="1" dirty="0" smtClean="0"/>
          </a:p>
          <a:p>
            <a:pPr>
              <a:buNone/>
            </a:pPr>
            <a:r>
              <a:rPr lang="it-IT" sz="2000" dirty="0" smtClean="0"/>
              <a:t>INU ‘95: </a:t>
            </a:r>
            <a:r>
              <a:rPr lang="it-IT" sz="2000" b="1" i="1" dirty="0" smtClean="0"/>
              <a:t>“finanziare la città pubblica attraverso i plusvalori creati dalla trasformazione della città privata”. </a:t>
            </a:r>
            <a:endParaRPr lang="es-ES" sz="2000" i="1" dirty="0" smtClean="0"/>
          </a:p>
          <a:p>
            <a:pPr>
              <a:buNone/>
            </a:pPr>
            <a:endParaRPr lang="es-ES" sz="2000" i="1" dirty="0" smtClean="0"/>
          </a:p>
          <a:p>
            <a:endParaRPr lang="es-ES" sz="2000" i="1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Ricerca sulla rendita fondiaria a Roma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it-IT" sz="2000" dirty="0" smtClean="0"/>
              <a:t>Ricerca realizzata per la Provincia di Roma (2013):</a:t>
            </a:r>
          </a:p>
          <a:p>
            <a:pPr algn="ctr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Definizioni e determinanti della rendita urbana: </a:t>
            </a:r>
          </a:p>
          <a:p>
            <a:pPr algn="ctr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metodologia di calcolo e sue applicazioni </a:t>
            </a:r>
          </a:p>
          <a:p>
            <a:pPr algn="ctr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all’area metropolitana di Roma</a:t>
            </a:r>
            <a:endParaRPr lang="it-IT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800" dirty="0" smtClean="0"/>
          </a:p>
          <a:p>
            <a:r>
              <a:rPr lang="it-IT" sz="1800" b="1" dirty="0" err="1" smtClean="0"/>
              <a:t>Provinciattiva</a:t>
            </a:r>
            <a:r>
              <a:rPr lang="it-IT" sz="1800" b="1" dirty="0" smtClean="0"/>
              <a:t> S.p.A.</a:t>
            </a:r>
            <a:r>
              <a:rPr lang="it-IT" sz="1800" dirty="0" smtClean="0"/>
              <a:t> </a:t>
            </a:r>
          </a:p>
          <a:p>
            <a:r>
              <a:rPr lang="it-IT" sz="1800" b="1" dirty="0" smtClean="0"/>
              <a:t>CEIS Università di Roma </a:t>
            </a:r>
            <a:r>
              <a:rPr lang="it-IT" sz="1800" b="1" dirty="0" err="1" smtClean="0"/>
              <a:t>Tor</a:t>
            </a:r>
            <a:r>
              <a:rPr lang="it-IT" sz="1800" b="1" dirty="0" smtClean="0"/>
              <a:t> Vergata</a:t>
            </a:r>
            <a:endParaRPr lang="it-IT" sz="1800" dirty="0" smtClean="0"/>
          </a:p>
          <a:p>
            <a:r>
              <a:rPr lang="it-IT" sz="1800" b="1" dirty="0" smtClean="0"/>
              <a:t>Istituto Nazionale di Urbanistica del Lazio</a:t>
            </a: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	(Daniel Modigliani, Roberto </a:t>
            </a:r>
            <a:r>
              <a:rPr lang="it-IT" sz="1800" dirty="0" err="1" smtClean="0"/>
              <a:t>Camagni</a:t>
            </a:r>
            <a:r>
              <a:rPr lang="it-IT" sz="1800" dirty="0" smtClean="0"/>
              <a:t>, Andrea </a:t>
            </a:r>
            <a:r>
              <a:rPr lang="it-IT" sz="1800" dirty="0" err="1" smtClean="0"/>
              <a:t>Dongarrà</a:t>
            </a:r>
            <a:r>
              <a:rPr lang="it-IT" sz="1800" dirty="0" smtClean="0"/>
              <a:t>, Marco Tamburini)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2000" dirty="0" smtClean="0"/>
              <a:t>Utilizzati diversi metodi di calcolo della rendita, con risultati convergenti, sulla base dello schema di calcolo adottato dal Comune per la valutazione dei progetti (Delibera C.C. di Roma n. 17/2010) e di una ricostruzione di prezzi (</a:t>
            </a:r>
            <a:r>
              <a:rPr lang="it-IT" sz="2000" smtClean="0"/>
              <a:t>valutazioni </a:t>
            </a:r>
            <a:r>
              <a:rPr lang="it-IT" sz="2000" smtClean="0"/>
              <a:t>cautelative</a:t>
            </a:r>
            <a:r>
              <a:rPr lang="it-IT" sz="2000" dirty="0" smtClean="0"/>
              <a:t>) e costi.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Schema di calcolo della rendita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  <p:pic>
        <p:nvPicPr>
          <p:cNvPr id="25602" name="Immagine 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08720"/>
            <a:ext cx="796464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172400" y="1052736"/>
            <a:ext cx="971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r>
              <a:rPr lang="it-IT" sz="1600" dirty="0" smtClean="0">
                <a:solidFill>
                  <a:srgbClr val="FF0000"/>
                </a:solidFill>
              </a:rPr>
              <a:t>Profit (</a:t>
            </a:r>
            <a:r>
              <a:rPr lang="it-IT" sz="1600" dirty="0" err="1" smtClean="0">
                <a:solidFill>
                  <a:srgbClr val="FF0000"/>
                </a:solidFill>
              </a:rPr>
              <a:t>costr</a:t>
            </a:r>
            <a:r>
              <a:rPr lang="it-IT" sz="1600" dirty="0" smtClean="0">
                <a:solidFill>
                  <a:srgbClr val="FF0000"/>
                </a:solidFill>
              </a:rPr>
              <a:t>)</a:t>
            </a:r>
          </a:p>
          <a:p>
            <a:pPr algn="l"/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r>
              <a:rPr lang="it-IT" sz="1600" dirty="0" smtClean="0">
                <a:solidFill>
                  <a:srgbClr val="FF0000"/>
                </a:solidFill>
              </a:rPr>
              <a:t>Interest</a:t>
            </a:r>
          </a:p>
          <a:p>
            <a:pPr algn="l"/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r>
              <a:rPr lang="it-IT" sz="1600" dirty="0" smtClean="0">
                <a:solidFill>
                  <a:srgbClr val="FF0000"/>
                </a:solidFill>
              </a:rPr>
              <a:t>Profit (</a:t>
            </a:r>
            <a:r>
              <a:rPr lang="it-IT" sz="1600" dirty="0" err="1" smtClean="0">
                <a:solidFill>
                  <a:srgbClr val="FF0000"/>
                </a:solidFill>
              </a:rPr>
              <a:t>devel</a:t>
            </a:r>
            <a:r>
              <a:rPr lang="it-IT" sz="1600" dirty="0" smtClean="0">
                <a:solidFill>
                  <a:srgbClr val="FF0000"/>
                </a:solidFill>
              </a:rPr>
              <a:t>)</a:t>
            </a:r>
          </a:p>
          <a:p>
            <a:pPr algn="l"/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r>
              <a:rPr lang="it-IT" sz="1600" dirty="0" smtClean="0">
                <a:solidFill>
                  <a:srgbClr val="FF0000"/>
                </a:solidFill>
              </a:rPr>
              <a:t>Extra-Profit (R</a:t>
            </a:r>
          </a:p>
          <a:p>
            <a:pPr algn="l"/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r>
              <a:rPr lang="it-IT" sz="1600" dirty="0" err="1" smtClean="0">
                <a:solidFill>
                  <a:srgbClr val="FF0000"/>
                </a:solidFill>
              </a:rPr>
              <a:t>Rent</a:t>
            </a:r>
            <a:endParaRPr lang="it-IT" sz="1600" dirty="0" smtClean="0">
              <a:solidFill>
                <a:srgbClr val="FF0000"/>
              </a:solidFill>
            </a:endParaRPr>
          </a:p>
          <a:p>
            <a:pPr algn="l"/>
            <a:endParaRPr lang="it-IT" sz="1600" dirty="0" smtClean="0"/>
          </a:p>
          <a:p>
            <a:pPr algn="l"/>
            <a:endParaRPr lang="it-IT" sz="1600" dirty="0" smtClean="0"/>
          </a:p>
          <a:p>
            <a:pPr algn="l"/>
            <a:endParaRPr lang="it-IT" sz="1600" dirty="0" smtClean="0"/>
          </a:p>
          <a:p>
            <a:pPr algn="l"/>
            <a:endParaRPr lang="it-IT" sz="1600" dirty="0" smtClean="0"/>
          </a:p>
          <a:p>
            <a:pPr algn="l"/>
            <a:endParaRPr lang="it-IT" sz="1600" dirty="0"/>
          </a:p>
        </p:txBody>
      </p:sp>
      <p:cxnSp>
        <p:nvCxnSpPr>
          <p:cNvPr id="8" name="Connettore 2 7"/>
          <p:cNvCxnSpPr/>
          <p:nvPr/>
        </p:nvCxnSpPr>
        <p:spPr bwMode="auto">
          <a:xfrm>
            <a:off x="5940152" y="2708920"/>
            <a:ext cx="22322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/>
          <p:nvPr/>
        </p:nvCxnSpPr>
        <p:spPr bwMode="auto">
          <a:xfrm>
            <a:off x="5940152" y="3573016"/>
            <a:ext cx="22322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nettore 2 11"/>
          <p:cNvCxnSpPr/>
          <p:nvPr/>
        </p:nvCxnSpPr>
        <p:spPr bwMode="auto">
          <a:xfrm>
            <a:off x="5940152" y="4077072"/>
            <a:ext cx="22322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ttore 2 13"/>
          <p:cNvCxnSpPr/>
          <p:nvPr/>
        </p:nvCxnSpPr>
        <p:spPr bwMode="auto">
          <a:xfrm>
            <a:off x="6012160" y="4725144"/>
            <a:ext cx="21602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Connettore 2 15"/>
          <p:cNvCxnSpPr/>
          <p:nvPr/>
        </p:nvCxnSpPr>
        <p:spPr bwMode="auto">
          <a:xfrm>
            <a:off x="6012160" y="4941168"/>
            <a:ext cx="21602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8100392" y="980728"/>
            <a:ext cx="1043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600" b="1" dirty="0" smtClean="0">
                <a:solidFill>
                  <a:srgbClr val="FF0000"/>
                </a:solidFill>
              </a:rPr>
              <a:t>PLUS-</a:t>
            </a:r>
          </a:p>
          <a:p>
            <a:pPr algn="l"/>
            <a:r>
              <a:rPr lang="it-IT" sz="1600" b="1" dirty="0" smtClean="0">
                <a:solidFill>
                  <a:srgbClr val="FF0000"/>
                </a:solidFill>
              </a:rPr>
              <a:t>VALORI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 bwMode="auto">
          <a:xfrm>
            <a:off x="6012160" y="5589240"/>
            <a:ext cx="21602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Rendita ottenuta in 3 progetti “virtuosi” a Roma (</a:t>
            </a:r>
            <a:r>
              <a:rPr lang="it-IT" sz="2400" dirty="0" err="1" smtClean="0"/>
              <a:t>AdP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536" y="908720"/>
          <a:ext cx="8568952" cy="5575634"/>
        </p:xfrm>
        <a:graphic>
          <a:graphicData uri="http://schemas.openxmlformats.org/drawingml/2006/table">
            <a:tbl>
              <a:tblPr/>
              <a:tblGrid>
                <a:gridCol w="3765914"/>
                <a:gridCol w="1548450"/>
                <a:gridCol w="1406511"/>
                <a:gridCol w="1848077"/>
              </a:tblGrid>
              <a:tr h="28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latin typeface="Calibri"/>
                          <a:ea typeface="Times New Roman"/>
                          <a:cs typeface="Arial"/>
                        </a:rPr>
                        <a:t>Valori </a:t>
                      </a:r>
                      <a:r>
                        <a:rPr lang="it-IT" sz="1800" b="1" dirty="0">
                          <a:latin typeface="Calibri"/>
                          <a:ea typeface="Times New Roman"/>
                          <a:cs typeface="Arial"/>
                        </a:rPr>
                        <a:t>e indici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err="1" smtClean="0">
                          <a:latin typeface="Calibri"/>
                          <a:ea typeface="Times New Roman"/>
                          <a:cs typeface="Arial"/>
                        </a:rPr>
                        <a:t>Bufalotta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latin typeface="Calibri"/>
                          <a:ea typeface="Times New Roman"/>
                          <a:cs typeface="Arial"/>
                        </a:rPr>
                        <a:t>Lunghezza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latin typeface="Calibri"/>
                          <a:ea typeface="Times New Roman"/>
                          <a:cs typeface="Arial"/>
                        </a:rPr>
                        <a:t>Polo </a:t>
                      </a:r>
                      <a:r>
                        <a:rPr lang="it-IT" sz="1800" b="1" dirty="0">
                          <a:latin typeface="Calibri"/>
                          <a:ea typeface="Times New Roman"/>
                          <a:cs typeface="Arial"/>
                        </a:rPr>
                        <a:t>tecnologico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78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V1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= Costo totale di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realizzazione </a:t>
                      </a:r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(inclusi</a:t>
                      </a:r>
                      <a:r>
                        <a:rPr lang="it-IT" sz="1600" baseline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p</a:t>
                      </a:r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rofitti del costruttore e del </a:t>
                      </a:r>
                      <a:r>
                        <a:rPr lang="it-IT" sz="1600" dirty="0" err="1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developer</a:t>
                      </a:r>
                      <a:r>
                        <a:rPr lang="it-IT" sz="16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it-IT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V2 = Utile su area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V3 = Valore iniziale dell’area (rendita pura)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Valore finale del costruito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666,4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272,1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483,7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1.422,2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209,6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92,6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164,6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466,7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326,6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161,2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286,6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774,4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PL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= V2+V3 Plusvalenza complessiva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755,8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257,2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447,8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PL/</a:t>
                      </a:r>
                      <a:r>
                        <a:rPr lang="it-IT" sz="18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 = margine di plusvalore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V3/</a:t>
                      </a:r>
                      <a:r>
                        <a:rPr lang="it-IT" sz="18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 = margine di rendita 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V2/</a:t>
                      </a:r>
                      <a:r>
                        <a:rPr lang="it-IT" sz="18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 = margine di utile su area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V1/</a:t>
                      </a:r>
                      <a:r>
                        <a:rPr lang="it-IT" sz="18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 = quota dei costi sul valore </a:t>
                      </a: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fin.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Oneri</a:t>
                      </a:r>
                      <a:r>
                        <a:rPr lang="it-IT" sz="1800" baseline="0" dirty="0" smtClean="0">
                          <a:latin typeface="Calibri"/>
                          <a:ea typeface="Times New Roman"/>
                          <a:cs typeface="Arial"/>
                        </a:rPr>
                        <a:t> / </a:t>
                      </a:r>
                      <a:r>
                        <a:rPr lang="it-IT" sz="1800" baseline="0" dirty="0" err="1" smtClean="0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800" baseline="0" dirty="0" smtClean="0">
                          <a:latin typeface="Calibri"/>
                          <a:ea typeface="Times New Roman"/>
                          <a:cs typeface="Arial"/>
                        </a:rPr>
                        <a:t> = </a:t>
                      </a: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quota </a:t>
                      </a: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oneri su valore </a:t>
                      </a: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fin.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53,1%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34,0%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19,1%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46,9%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6,2%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55,1%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35,3%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19,9%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44,9%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7,0%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57,8%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37,0%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20,8%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42,1%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3,0%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82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Valore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agricolo dell’area (15 e/mq)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Quota della rendita agricola su valore fin.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Margine di rendita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(corretto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per valore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agricolo)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su valore finale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V2+V3)</a:t>
                      </a:r>
                      <a:r>
                        <a:rPr lang="it-IT" sz="1600" baseline="0" dirty="0" smtClean="0">
                          <a:latin typeface="Calibri"/>
                          <a:ea typeface="Times New Roman"/>
                          <a:cs typeface="Arial"/>
                        </a:rPr>
                        <a:t> /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V1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= Tasso di plusvalore complessivo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sui costi di realizzazione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Tasso</a:t>
                      </a:r>
                      <a:r>
                        <a:rPr lang="it-IT" sz="1600" baseline="0" dirty="0" smtClean="0">
                          <a:latin typeface="Calibri"/>
                          <a:ea typeface="Times New Roman"/>
                          <a:cs typeface="Arial"/>
                        </a:rPr>
                        <a:t> di plusvalore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includendo la rendita agricola fra i 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costi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49,7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3,5%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30,5%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106</a:t>
                      </a: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98%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9,8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2,1%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33,2%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118</a:t>
                      </a: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113%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Calibri"/>
                          <a:ea typeface="Times New Roman"/>
                          <a:cs typeface="Arial"/>
                        </a:rPr>
                        <a:t>10,8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1,4%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35,6%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134</a:t>
                      </a: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800" b="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130%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Rendita ottenuta in 3 progetti in provincia di Roma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535" y="980727"/>
          <a:ext cx="8568953" cy="5400602"/>
        </p:xfrm>
        <a:graphic>
          <a:graphicData uri="http://schemas.openxmlformats.org/drawingml/2006/table">
            <a:tbl>
              <a:tblPr/>
              <a:tblGrid>
                <a:gridCol w="3974469"/>
                <a:gridCol w="1634205"/>
                <a:gridCol w="1523163"/>
                <a:gridCol w="1437116"/>
              </a:tblGrid>
              <a:tr h="521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b="1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Calibri"/>
                          <a:ea typeface="Times New Roman"/>
                          <a:cs typeface="Arial"/>
                        </a:rPr>
                        <a:t>Valori </a:t>
                      </a:r>
                      <a:r>
                        <a:rPr lang="it-IT" sz="1600" b="1" dirty="0">
                          <a:latin typeface="Calibri"/>
                          <a:ea typeface="Times New Roman"/>
                          <a:cs typeface="Arial"/>
                        </a:rPr>
                        <a:t>e indici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b="1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Calibri"/>
                          <a:ea typeface="Times New Roman"/>
                          <a:cs typeface="Arial"/>
                        </a:rPr>
                        <a:t>PRINT </a:t>
                      </a:r>
                      <a:r>
                        <a:rPr lang="it-IT" sz="1600" b="1" dirty="0">
                          <a:latin typeface="Calibri"/>
                          <a:ea typeface="Times New Roman"/>
                          <a:cs typeface="Arial"/>
                        </a:rPr>
                        <a:t>Frascati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b="1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err="1" smtClean="0">
                          <a:latin typeface="Calibri"/>
                          <a:ea typeface="Times New Roman"/>
                          <a:cs typeface="Arial"/>
                        </a:rPr>
                        <a:t>Monterotondo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b="1" dirty="0" smtClean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Calibri"/>
                          <a:ea typeface="Times New Roman"/>
                          <a:cs typeface="Arial"/>
                        </a:rPr>
                        <a:t>PI </a:t>
                      </a:r>
                      <a:r>
                        <a:rPr lang="it-IT" sz="1600" b="1" dirty="0" err="1">
                          <a:latin typeface="Calibri"/>
                          <a:ea typeface="Times New Roman"/>
                          <a:cs typeface="Arial"/>
                        </a:rPr>
                        <a:t>Colleferro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V1 = Costo totale di realizzazione (milioni)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V2 = Utile su area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V3 = Valore iniziale dell’area (rendita pura)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Valore finale del costruito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27,1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23,7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42,2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93,1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45,3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16,5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29,4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91,3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5,9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1,6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2,8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10,4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PL = V2+V3 Plusvalenza complessiva (</a:t>
                      </a:r>
                      <a:r>
                        <a:rPr lang="it-IT" sz="1600" dirty="0" smtClean="0">
                          <a:latin typeface="Calibri"/>
                          <a:ea typeface="Times New Roman"/>
                          <a:cs typeface="Arial"/>
                        </a:rPr>
                        <a:t>milioni)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66,0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46,0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4,4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2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PL/</a:t>
                      </a: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margine di plusvalore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V3/</a:t>
                      </a: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margine di rendita 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V2/</a:t>
                      </a: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margine di utile su area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V1/</a:t>
                      </a:r>
                      <a:r>
                        <a:rPr lang="it-IT" sz="1600" dirty="0" err="1">
                          <a:latin typeface="Calibri"/>
                          <a:ea typeface="Times New Roman"/>
                          <a:cs typeface="Arial"/>
                        </a:rPr>
                        <a:t>Vf</a:t>
                      </a: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= quota dei costi sul valore finale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Times New Roman"/>
                          <a:cs typeface="Arial"/>
                        </a:rPr>
                        <a:t>             di cui: quota oneri su valore finale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70,8%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45,3%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25,5%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29,2%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  4,0%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50,4%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32,2%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18,1%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49,6%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   5,6%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42,5%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Arial"/>
                        </a:rPr>
                        <a:t>27,2%</a:t>
                      </a:r>
                      <a:endParaRPr lang="it-IT" sz="1800" b="1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15,3%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Calibri"/>
                          <a:ea typeface="Times New Roman"/>
                          <a:cs typeface="Arial"/>
                        </a:rPr>
                        <a:t>57,5%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7030A0"/>
                          </a:solidFill>
                          <a:latin typeface="Calibri"/>
                          <a:ea typeface="Times New Roman"/>
                          <a:cs typeface="Arial"/>
                        </a:rPr>
                        <a:t>  5,1%</a:t>
                      </a:r>
                      <a:endParaRPr lang="it-IT" sz="18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9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t-IT" sz="160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>
                          <a:latin typeface="Calibri"/>
                          <a:ea typeface="Times New Roman"/>
                          <a:cs typeface="Arial"/>
                        </a:rPr>
                        <a:t> (V2+V3)corr./V1 = Tasso di plusvalore complessivo sui costi di realizzazione</a:t>
                      </a:r>
                      <a:endParaRPr lang="it-IT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243%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101%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75%</a:t>
                      </a:r>
                      <a:endParaRPr lang="it-IT" sz="18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Alcune comparazioni sul livello degli oneri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525963"/>
          </a:xfrm>
        </p:spPr>
        <p:txBody>
          <a:bodyPr/>
          <a:lstStyle/>
          <a:p>
            <a:pPr>
              <a:buNone/>
            </a:pPr>
            <a:r>
              <a:rPr lang="it-IT" sz="2000" dirty="0" smtClean="0"/>
              <a:t>Oneri per mq di </a:t>
            </a:r>
            <a:r>
              <a:rPr lang="it-IT" sz="2000" dirty="0" err="1" smtClean="0"/>
              <a:t>slp</a:t>
            </a:r>
            <a:r>
              <a:rPr lang="it-IT" sz="2000" dirty="0" smtClean="0"/>
              <a:t> (residenziale):</a:t>
            </a:r>
          </a:p>
          <a:p>
            <a:pPr>
              <a:buNone/>
            </a:pPr>
            <a:r>
              <a:rPr lang="it-IT" sz="2000" dirty="0" smtClean="0"/>
              <a:t>Italia (oneri di urbanizzazione): 	Bologna		Euro   98 					Milano			Euro  244</a:t>
            </a:r>
          </a:p>
          <a:p>
            <a:pPr>
              <a:buNone/>
            </a:pPr>
            <a:r>
              <a:rPr lang="it-IT" sz="2000" dirty="0" smtClean="0"/>
              <a:t>					Firenze			Euro  480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Francia (</a:t>
            </a:r>
            <a:r>
              <a:rPr lang="it-IT" sz="2000" dirty="0" err="1" smtClean="0"/>
              <a:t>taxe</a:t>
            </a:r>
            <a:r>
              <a:rPr lang="it-IT" sz="2000" dirty="0" smtClean="0"/>
              <a:t> d’</a:t>
            </a:r>
            <a:r>
              <a:rPr lang="it-IT" sz="2000" dirty="0" err="1" smtClean="0"/>
              <a:t>aménagement</a:t>
            </a:r>
            <a:r>
              <a:rPr lang="it-IT" sz="2000" dirty="0" smtClean="0"/>
              <a:t>): 	</a:t>
            </a:r>
            <a:r>
              <a:rPr lang="it-IT" sz="2000" dirty="0" err="1" smtClean="0"/>
              <a:t>Ile-de-France</a:t>
            </a:r>
            <a:r>
              <a:rPr lang="it-IT" sz="2000" dirty="0" smtClean="0"/>
              <a:t>		Euro 748</a:t>
            </a:r>
          </a:p>
          <a:p>
            <a:pPr>
              <a:buNone/>
            </a:pPr>
            <a:r>
              <a:rPr lang="it-IT" sz="2000" dirty="0" smtClean="0"/>
              <a:t>				            	fuori </a:t>
            </a:r>
            <a:r>
              <a:rPr lang="it-IT" sz="2000" dirty="0" err="1" smtClean="0"/>
              <a:t>Ile-de-France</a:t>
            </a:r>
            <a:r>
              <a:rPr lang="it-IT" sz="2000" dirty="0" smtClean="0"/>
              <a:t>	Euro 660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Quota oneri sul valore del costruito: Monaco di Baviera	30-32%</a:t>
            </a:r>
          </a:p>
          <a:p>
            <a:pPr>
              <a:buNone/>
            </a:pPr>
            <a:r>
              <a:rPr lang="it-IT" sz="2000" dirty="0" smtClean="0"/>
              <a:t>					      Milano		5-8% </a:t>
            </a:r>
          </a:p>
          <a:p>
            <a:pPr>
              <a:buNone/>
            </a:pPr>
            <a:r>
              <a:rPr lang="it-IT" sz="2000" dirty="0" smtClean="0"/>
              <a:t>					      Roma		3-7%</a:t>
            </a:r>
          </a:p>
          <a:p>
            <a:pPr>
              <a:buNone/>
            </a:pPr>
            <a:r>
              <a:rPr lang="it-IT" sz="2000" dirty="0" smtClean="0"/>
              <a:t>					      Africa (nera)		0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Strategia virtuosa secondo UN HABITAT (2013)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 l="11076" t="10331" r="7365" b="4435"/>
          <a:stretch>
            <a:fillRect/>
          </a:stretch>
        </p:blipFill>
        <p:spPr bwMode="auto">
          <a:xfrm>
            <a:off x="1475656" y="898052"/>
            <a:ext cx="6552728" cy="533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4067944" y="6165304"/>
            <a:ext cx="417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Source: UN Habitat, </a:t>
            </a:r>
            <a:r>
              <a:rPr lang="it-IT" sz="1100" i="1" dirty="0" err="1" smtClean="0"/>
              <a:t>Urban</a:t>
            </a:r>
            <a:r>
              <a:rPr lang="it-IT" sz="1100" i="1" dirty="0" smtClean="0"/>
              <a:t> planning </a:t>
            </a:r>
            <a:r>
              <a:rPr lang="it-IT" sz="1100" i="1" dirty="0" err="1" smtClean="0"/>
              <a:t>for</a:t>
            </a:r>
            <a:r>
              <a:rPr lang="it-IT" sz="1100" i="1" dirty="0" smtClean="0"/>
              <a:t> city </a:t>
            </a:r>
            <a:r>
              <a:rPr lang="it-IT" sz="1100" i="1" dirty="0" err="1" smtClean="0"/>
              <a:t>leaders</a:t>
            </a:r>
            <a:r>
              <a:rPr lang="it-IT" sz="1100" i="1" dirty="0" smtClean="0"/>
              <a:t>, 2013</a:t>
            </a:r>
            <a:endParaRPr lang="it-IT" sz="11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Considerazioni finali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4525963"/>
          </a:xfrm>
        </p:spPr>
        <p:txBody>
          <a:bodyPr/>
          <a:lstStyle/>
          <a:p>
            <a:pPr>
              <a:buNone/>
            </a:pPr>
            <a:r>
              <a:rPr lang="it-IT" sz="2000" b="1" dirty="0" smtClean="0"/>
              <a:t>La cattura di rendite e plusvalori da trasformazione </a:t>
            </a:r>
            <a:r>
              <a:rPr lang="it-IT" sz="2000" dirty="0" smtClean="0"/>
              <a:t>attraverso oneri ed extra-oneri di negoziazione </a:t>
            </a:r>
            <a:r>
              <a:rPr lang="it-IT" sz="2000" b="1" dirty="0" smtClean="0"/>
              <a:t>è colpevolmente limitatissima </a:t>
            </a:r>
            <a:r>
              <a:rPr lang="it-IT" sz="2000" dirty="0" smtClean="0"/>
              <a:t>nel nostro paese, e, cosa nota, copre a stento i costi vivi delle urbanizzazioni.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Così pure è limitatissima la tassazione nazionale sui </a:t>
            </a:r>
            <a:r>
              <a:rPr lang="it-IT" sz="2000" i="1" dirty="0" smtClean="0"/>
              <a:t>capital </a:t>
            </a:r>
            <a:r>
              <a:rPr lang="it-IT" sz="2000" i="1" dirty="0" err="1" smtClean="0"/>
              <a:t>gain</a:t>
            </a:r>
            <a:r>
              <a:rPr lang="it-IT" sz="2000" i="1" dirty="0" smtClean="0"/>
              <a:t> </a:t>
            </a:r>
            <a:r>
              <a:rPr lang="it-IT" sz="2000" dirty="0" smtClean="0"/>
              <a:t>immobiliari.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Siamo di fronte a una </a:t>
            </a:r>
            <a:r>
              <a:rPr lang="it-IT" sz="2000" b="1" dirty="0" smtClean="0"/>
              <a:t>situazione insostenibile</a:t>
            </a:r>
            <a:r>
              <a:rPr lang="it-IT" sz="2000" dirty="0" smtClean="0"/>
              <a:t>:</a:t>
            </a:r>
          </a:p>
          <a:p>
            <a:pPr>
              <a:buFontTx/>
              <a:buChar char="-"/>
            </a:pPr>
            <a:r>
              <a:rPr lang="it-IT" sz="2000" b="1" dirty="0" smtClean="0"/>
              <a:t>Economicamente</a:t>
            </a:r>
            <a:r>
              <a:rPr lang="it-IT" sz="2000" dirty="0" smtClean="0"/>
              <a:t>: sotto-capitalizzazione delle nostre città</a:t>
            </a:r>
          </a:p>
          <a:p>
            <a:pPr>
              <a:buFontTx/>
              <a:buChar char="-"/>
            </a:pPr>
            <a:r>
              <a:rPr lang="it-IT" sz="2000" b="1" dirty="0" smtClean="0"/>
              <a:t>Socialmente</a:t>
            </a:r>
            <a:r>
              <a:rPr lang="it-IT" sz="2000" dirty="0" smtClean="0"/>
              <a:t>: si scarica il finanziamento dei Comuni sulle famiglie: IMU!</a:t>
            </a:r>
          </a:p>
          <a:p>
            <a:pPr>
              <a:buFontTx/>
              <a:buChar char="-"/>
            </a:pPr>
            <a:r>
              <a:rPr lang="it-IT" sz="2000" b="1" dirty="0" smtClean="0"/>
              <a:t>Moralmente:</a:t>
            </a:r>
            <a:r>
              <a:rPr lang="it-IT" sz="2000" dirty="0" smtClean="0"/>
              <a:t> si premiano le rendite (per eccellenza!)</a:t>
            </a:r>
          </a:p>
          <a:p>
            <a:pPr>
              <a:buFontTx/>
              <a:buChar char="-"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C’è oggi un compito fondamentale di chiarimento e decisione:</a:t>
            </a:r>
          </a:p>
          <a:p>
            <a:pPr>
              <a:buFontTx/>
              <a:buChar char="-"/>
            </a:pPr>
            <a:r>
              <a:rPr lang="it-IT" sz="2000" dirty="0" smtClean="0"/>
              <a:t>per la cultura </a:t>
            </a:r>
            <a:r>
              <a:rPr lang="it-IT" sz="2000" dirty="0" err="1" smtClean="0"/>
              <a:t>territorialista</a:t>
            </a:r>
            <a:r>
              <a:rPr lang="it-IT" sz="2000" dirty="0" smtClean="0"/>
              <a:t> – urbanistica – estimativa</a:t>
            </a:r>
          </a:p>
          <a:p>
            <a:pPr>
              <a:buFontTx/>
              <a:buChar char="-"/>
            </a:pPr>
            <a:r>
              <a:rPr lang="it-IT" sz="2000" dirty="0" smtClean="0"/>
              <a:t>e soprattutto per la politica: nazionale, regionale, comunale:</a:t>
            </a:r>
          </a:p>
          <a:p>
            <a:pPr algn="ctr"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incosciente? incompetente? o “benevola”?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   Prof. Roberto Camagni  – Politecnico di Milano</a:t>
            </a: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848</Words>
  <Application>Microsoft Office PowerPoint</Application>
  <PresentationFormat>Presentazione su schermo (4:3)</PresentationFormat>
  <Paragraphs>243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Struttura predefinita</vt:lpstr>
      <vt:lpstr>XXVIII Congresso INU – Istituto Nazionale di Urbanistica “Città come motore di sviluppo del Paese” Salerno, Palazzo di Città, 24-26 ottobre 2013 </vt:lpstr>
      <vt:lpstr>Come finanziare le città (metropolitane)</vt:lpstr>
      <vt:lpstr>Ricerca sulla rendita fondiaria a Roma </vt:lpstr>
      <vt:lpstr>Schema di calcolo della rendita</vt:lpstr>
      <vt:lpstr>Rendita ottenuta in 3 progetti “virtuosi” a Roma (AdP)</vt:lpstr>
      <vt:lpstr>Rendita ottenuta in 3 progetti in provincia di Roma</vt:lpstr>
      <vt:lpstr>Alcune comparazioni sul livello degli oneri</vt:lpstr>
      <vt:lpstr>Strategia virtuosa secondo UN HABITAT (2013)</vt:lpstr>
      <vt:lpstr>Considerazioni finali</vt:lpstr>
      <vt:lpstr>GRAZIE!</vt:lpstr>
    </vt:vector>
  </TitlesOfParts>
  <Company>Politecnico di Milano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Project Appraisal through Property Value Increases: An Hedonic Price Approach</dc:title>
  <dc:creator>Roberta Capello</dc:creator>
  <cp:lastModifiedBy>Utente</cp:lastModifiedBy>
  <cp:revision>199</cp:revision>
  <dcterms:created xsi:type="dcterms:W3CDTF">2004-03-30T09:36:01Z</dcterms:created>
  <dcterms:modified xsi:type="dcterms:W3CDTF">2013-10-25T13:07:32Z</dcterms:modified>
</cp:coreProperties>
</file>